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530" r:id="rId5"/>
    <p:sldId id="531" r:id="rId6"/>
    <p:sldId id="533" r:id="rId7"/>
    <p:sldId id="547" r:id="rId8"/>
    <p:sldId id="548" r:id="rId9"/>
    <p:sldId id="549" r:id="rId10"/>
    <p:sldId id="534" r:id="rId11"/>
    <p:sldId id="554" r:id="rId12"/>
    <p:sldId id="555" r:id="rId13"/>
    <p:sldId id="556" r:id="rId14"/>
    <p:sldId id="558" r:id="rId15"/>
    <p:sldId id="551" r:id="rId16"/>
    <p:sldId id="557" r:id="rId17"/>
    <p:sldId id="543" r:id="rId18"/>
    <p:sldId id="5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757"/>
    <a:srgbClr val="8822EE"/>
    <a:srgbClr val="F01688"/>
    <a:srgbClr val="2F21F3"/>
    <a:srgbClr val="FEB52B"/>
    <a:srgbClr val="F01689"/>
    <a:srgbClr val="6F22E3"/>
    <a:srgbClr val="E218A3"/>
    <a:srgbClr val="BA20DB"/>
    <a:srgbClr val="6A2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 autoAdjust="0"/>
    <p:restoredTop sz="77844"/>
  </p:normalViewPr>
  <p:slideViewPr>
    <p:cSldViewPr snapToGrid="0">
      <p:cViewPr varScale="1">
        <p:scale>
          <a:sx n="88" d="100"/>
          <a:sy n="88" d="100"/>
        </p:scale>
        <p:origin x="1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Shivam:</a:t>
            </a:r>
          </a:p>
          <a:p>
            <a:r>
              <a:rPr lang="en-US" dirty="0"/>
              <a:t>Let’s see if we are able to live </a:t>
            </a:r>
            <a:r>
              <a:rPr lang="en-US" dirty="0" err="1"/>
              <a:t>upto</a:t>
            </a:r>
            <a:r>
              <a:rPr lang="en-US" dirty="0"/>
              <a:t> the expectations of creating a model that predicts Cryptos :P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4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Shivam: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5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Shivam: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7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5D5D5"/>
                </a:solidFill>
                <a:effectLst/>
                <a:latin typeface="Roboto" panose="020F0502020204030204" pitchFamily="34" charset="0"/>
              </a:rPr>
              <a:t>Shivam: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5D5D5"/>
                </a:solidFill>
                <a:effectLst/>
                <a:latin typeface="Roboto" panose="020F0502020204030204" pitchFamily="34" charset="0"/>
              </a:rPr>
              <a:t>Only target column has missing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5D5D5"/>
                </a:solidFill>
                <a:effectLst/>
                <a:latin typeface="Roboto" panose="020F0502020204030204" pitchFamily="34" charset="0"/>
              </a:rPr>
              <a:t>Bitcoin has the least number of missing target values and </a:t>
            </a:r>
            <a:r>
              <a:rPr lang="en-US" b="0" i="0" dirty="0" err="1">
                <a:solidFill>
                  <a:srgbClr val="D5D5D5"/>
                </a:solidFill>
                <a:effectLst/>
                <a:latin typeface="Roboto" panose="020F0502020204030204" pitchFamily="34" charset="0"/>
              </a:rPr>
              <a:t>Monero</a:t>
            </a:r>
            <a:r>
              <a:rPr lang="en-US" b="0" i="0" dirty="0">
                <a:solidFill>
                  <a:srgbClr val="D5D5D5"/>
                </a:solidFill>
                <a:effectLst/>
                <a:latin typeface="Roboto" panose="020F0502020204030204" pitchFamily="34" charset="0"/>
              </a:rPr>
              <a:t> has the most.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There are no duplicate values in the dataset.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Inter"/>
              </a:rPr>
              <a:t>To fill the gaps, we used the </a:t>
            </a:r>
            <a:r>
              <a:rPr lang="en-US" dirty="0"/>
              <a:t>.reindex()</a:t>
            </a:r>
            <a:r>
              <a:rPr lang="en-US" b="0" i="0" u="none" strike="noStrike" dirty="0">
                <a:effectLst/>
                <a:latin typeface="Inter"/>
              </a:rPr>
              <a:t>method for forward filling, filling gaps with the previous valid value.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u="none" strike="noStrike" dirty="0">
                <a:effectLst/>
              </a:rPr>
              <a:t>eth</a:t>
            </a:r>
            <a:r>
              <a:rPr lang="en-US" dirty="0"/>
              <a:t> </a:t>
            </a:r>
            <a:r>
              <a:rPr lang="en-US" b="0" dirty="0">
                <a:solidFill>
                  <a:srgbClr val="055BE0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u="none" strike="noStrike" dirty="0" err="1">
                <a:effectLst/>
              </a:rPr>
              <a:t>eth</a:t>
            </a:r>
            <a:r>
              <a:rPr lang="en-US" b="0" dirty="0" err="1">
                <a:solidFill>
                  <a:srgbClr val="055BE0"/>
                </a:solidFill>
                <a:effectLst/>
              </a:rPr>
              <a:t>.</a:t>
            </a:r>
            <a:r>
              <a:rPr lang="en-US" u="sng" dirty="0" err="1">
                <a:effectLst/>
              </a:rPr>
              <a:t>reindex</a:t>
            </a:r>
            <a:r>
              <a:rPr lang="en-US" dirty="0">
                <a:effectLst/>
              </a:rPr>
              <a:t>(</a:t>
            </a:r>
            <a:r>
              <a:rPr lang="en-US" u="sng" dirty="0">
                <a:solidFill>
                  <a:srgbClr val="008000"/>
                </a:solidFill>
                <a:effectLst/>
              </a:rPr>
              <a:t>range</a:t>
            </a:r>
            <a:r>
              <a:rPr lang="en-US" dirty="0">
                <a:effectLst/>
              </a:rPr>
              <a:t>(</a:t>
            </a:r>
            <a:r>
              <a:rPr lang="en-US" u="none" strike="noStrike" dirty="0" err="1">
                <a:effectLst/>
              </a:rPr>
              <a:t>eth</a:t>
            </a:r>
            <a:r>
              <a:rPr lang="en-US" b="0" dirty="0" err="1">
                <a:solidFill>
                  <a:srgbClr val="055BE0"/>
                </a:solidFill>
                <a:effectLst/>
              </a:rPr>
              <a:t>.</a:t>
            </a:r>
            <a:r>
              <a:rPr lang="en-US" u="sng" dirty="0" err="1">
                <a:effectLst/>
              </a:rPr>
              <a:t>index</a:t>
            </a:r>
            <a:r>
              <a:rPr lang="en-US" dirty="0">
                <a:effectLst/>
              </a:rPr>
              <a:t>[</a:t>
            </a:r>
            <a:r>
              <a:rPr lang="en-US" dirty="0">
                <a:solidFill>
                  <a:srgbClr val="666666"/>
                </a:solidFill>
                <a:effectLst/>
              </a:rPr>
              <a:t>0</a:t>
            </a:r>
            <a:r>
              <a:rPr lang="en-US" dirty="0">
                <a:effectLst/>
              </a:rPr>
              <a:t>],</a:t>
            </a:r>
            <a:r>
              <a:rPr lang="en-US" u="none" strike="noStrike" dirty="0" err="1">
                <a:effectLst/>
              </a:rPr>
              <a:t>eth</a:t>
            </a:r>
            <a:r>
              <a:rPr lang="en-US" b="0" dirty="0" err="1">
                <a:solidFill>
                  <a:srgbClr val="055BE0"/>
                </a:solidFill>
                <a:effectLst/>
              </a:rPr>
              <a:t>.</a:t>
            </a:r>
            <a:r>
              <a:rPr lang="en-US" u="sng" dirty="0" err="1">
                <a:effectLst/>
              </a:rPr>
              <a:t>index</a:t>
            </a:r>
            <a:r>
              <a:rPr lang="en-US" dirty="0">
                <a:effectLst/>
              </a:rPr>
              <a:t>[</a:t>
            </a:r>
            <a:r>
              <a:rPr lang="en-US" b="0" dirty="0">
                <a:solidFill>
                  <a:srgbClr val="055BE0"/>
                </a:solidFill>
                <a:effectLst/>
              </a:rPr>
              <a:t>-</a:t>
            </a:r>
            <a:r>
              <a:rPr lang="en-US" dirty="0">
                <a:solidFill>
                  <a:srgbClr val="666666"/>
                </a:solidFill>
                <a:effectLst/>
              </a:rPr>
              <a:t>1</a:t>
            </a:r>
            <a:r>
              <a:rPr lang="en-US" dirty="0">
                <a:effectLst/>
              </a:rPr>
              <a:t>]</a:t>
            </a:r>
            <a:r>
              <a:rPr lang="en-US" b="0" dirty="0">
                <a:solidFill>
                  <a:srgbClr val="055BE0"/>
                </a:solidFill>
                <a:effectLst/>
              </a:rPr>
              <a:t>+</a:t>
            </a:r>
            <a:r>
              <a:rPr lang="en-US" dirty="0">
                <a:solidFill>
                  <a:srgbClr val="666666"/>
                </a:solidFill>
                <a:effectLst/>
              </a:rPr>
              <a:t>60</a:t>
            </a:r>
            <a:r>
              <a:rPr lang="en-US" dirty="0">
                <a:effectLst/>
              </a:rPr>
              <a:t>,</a:t>
            </a:r>
            <a:r>
              <a:rPr lang="en-US" dirty="0">
                <a:solidFill>
                  <a:srgbClr val="666666"/>
                </a:solidFill>
                <a:effectLst/>
              </a:rPr>
              <a:t>60</a:t>
            </a:r>
            <a:r>
              <a:rPr lang="en-US" dirty="0">
                <a:effectLst/>
              </a:rPr>
              <a:t>),method</a:t>
            </a:r>
            <a:r>
              <a:rPr lang="en-US" b="0" dirty="0">
                <a:solidFill>
                  <a:srgbClr val="055BE0"/>
                </a:solidFill>
                <a:effectLst/>
              </a:rPr>
              <a:t>=</a:t>
            </a:r>
            <a:r>
              <a:rPr lang="en-US" dirty="0">
                <a:solidFill>
                  <a:srgbClr val="BB2323"/>
                </a:solidFill>
                <a:effectLst/>
              </a:rPr>
              <a:t>'pad'</a:t>
            </a:r>
            <a:r>
              <a:rPr lang="en-US" dirty="0">
                <a:effectLst/>
              </a:rPr>
              <a:t>)</a:t>
            </a:r>
            <a:endParaRPr lang="en-US" b="0" i="0" dirty="0">
              <a:solidFill>
                <a:srgbClr val="D5D5D5"/>
              </a:solidFill>
              <a:effectLst/>
              <a:latin typeface="Roboto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80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Shivam: </a:t>
            </a:r>
          </a:p>
          <a:p>
            <a:endParaRPr lang="en-US" b="0" dirty="0">
              <a:solidFill>
                <a:srgbClr val="569CD6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"rol10"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.rolling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min_periods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window =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"rol20"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.rolling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min_periods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window=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"rol30"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.rolling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min_periods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window=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"rol60"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.rolling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min_periods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window=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"rol90"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.rolling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min_periods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window=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90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"ewm10"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ewm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span=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"ewm20"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ewm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span=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"ewm30"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ewm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span=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"ewm60"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ewm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span=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"ewm90"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tmp_df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'Close'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ewm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span=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90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88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Inter"/>
              </a:rPr>
              <a:t>Shivam:</a:t>
            </a:r>
          </a:p>
          <a:p>
            <a:r>
              <a:rPr lang="en-US" b="0" i="0" u="none" strike="noStrike" dirty="0">
                <a:effectLst/>
                <a:latin typeface="Inter"/>
              </a:rPr>
              <a:t>The assets have quite different history, but we could check if they correlate in recent times.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0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xtreme close up of line chart graphic">
            <a:extLst>
              <a:ext uri="{FF2B5EF4-FFF2-40B4-BE49-F238E27FC236}">
                <a16:creationId xmlns:a16="http://schemas.microsoft.com/office/drawing/2014/main" id="{F7EBB142-FE2C-EC80-314B-B90EC4C49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462" y="1226246"/>
            <a:ext cx="9921240" cy="1481328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24" y="4811288"/>
            <a:ext cx="7068312" cy="1640932"/>
          </a:xfrm>
        </p:spPr>
        <p:txBody>
          <a:bodyPr/>
          <a:lstStyle/>
          <a:p>
            <a:pPr algn="l"/>
            <a:r>
              <a:rPr lang="en-US" dirty="0"/>
              <a:t>Shivam Mishra</a:t>
            </a:r>
          </a:p>
          <a:p>
            <a:pPr algn="l"/>
            <a:r>
              <a:rPr lang="en-US" dirty="0" err="1"/>
              <a:t>Prashanthi</a:t>
            </a:r>
            <a:r>
              <a:rPr lang="en-US" dirty="0"/>
              <a:t> K</a:t>
            </a:r>
          </a:p>
          <a:p>
            <a:pPr algn="l"/>
            <a:r>
              <a:rPr lang="en-US" dirty="0"/>
              <a:t>Jakob </a:t>
            </a:r>
            <a:r>
              <a:rPr lang="en-US" dirty="0" err="1"/>
              <a:t>Cervenak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32004"/>
            <a:ext cx="10881360" cy="1069848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accent6"/>
              </a:buClr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3167505" cy="310896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A0516C-31AF-A61D-7604-8F9A920B18AF}"/>
              </a:ext>
            </a:extLst>
          </p:cNvPr>
          <p:cNvSpPr txBox="1">
            <a:spLocks/>
          </p:cNvSpPr>
          <p:nvPr/>
        </p:nvSpPr>
        <p:spPr>
          <a:xfrm>
            <a:off x="2581374" y="1372075"/>
            <a:ext cx="7029252" cy="331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Predicting ‘close’ value Bitcoin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6B5DA-8835-5F7C-4727-CD10C320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1" y="1973893"/>
            <a:ext cx="5611142" cy="32345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E5952E-4B11-0182-3375-587EFEDB526D}"/>
              </a:ext>
            </a:extLst>
          </p:cNvPr>
          <p:cNvSpPr txBox="1">
            <a:spLocks/>
          </p:cNvSpPr>
          <p:nvPr/>
        </p:nvSpPr>
        <p:spPr>
          <a:xfrm>
            <a:off x="2024935" y="5402978"/>
            <a:ext cx="3002975" cy="592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R2 Value: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0.95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A3008-FD72-F8B7-F453-357F549CBB65}"/>
              </a:ext>
            </a:extLst>
          </p:cNvPr>
          <p:cNvSpPr txBox="1">
            <a:spLocks/>
          </p:cNvSpPr>
          <p:nvPr/>
        </p:nvSpPr>
        <p:spPr>
          <a:xfrm>
            <a:off x="7731857" y="5402978"/>
            <a:ext cx="3002975" cy="592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R2 Value: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0.03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E2C37-8CE2-0014-E97D-9C57EFF9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664" y="1967989"/>
            <a:ext cx="5621360" cy="32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8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32004"/>
            <a:ext cx="10881360" cy="1069848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accent6"/>
              </a:buClr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3167505" cy="310896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A0516C-31AF-A61D-7604-8F9A920B18AF}"/>
              </a:ext>
            </a:extLst>
          </p:cNvPr>
          <p:cNvSpPr txBox="1">
            <a:spLocks/>
          </p:cNvSpPr>
          <p:nvPr/>
        </p:nvSpPr>
        <p:spPr>
          <a:xfrm>
            <a:off x="2581374" y="1372075"/>
            <a:ext cx="7029252" cy="331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Predicting ‘close’ value Bitcoin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E5952E-4B11-0182-3375-587EFEDB526D}"/>
              </a:ext>
            </a:extLst>
          </p:cNvPr>
          <p:cNvSpPr txBox="1">
            <a:spLocks/>
          </p:cNvSpPr>
          <p:nvPr/>
        </p:nvSpPr>
        <p:spPr>
          <a:xfrm>
            <a:off x="2024935" y="5402978"/>
            <a:ext cx="3002975" cy="592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R2 Value: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0.88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A3008-FD72-F8B7-F453-357F549CBB65}"/>
              </a:ext>
            </a:extLst>
          </p:cNvPr>
          <p:cNvSpPr txBox="1">
            <a:spLocks/>
          </p:cNvSpPr>
          <p:nvPr/>
        </p:nvSpPr>
        <p:spPr>
          <a:xfrm>
            <a:off x="7731857" y="5402978"/>
            <a:ext cx="3002975" cy="592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R2 Value: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0.20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86D87C-68E2-893D-038B-B352958E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9" y="1960602"/>
            <a:ext cx="5617926" cy="2991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CD4D70-E5DB-D498-9751-B07B15C6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944" y="1960602"/>
            <a:ext cx="5458800" cy="29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4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32004"/>
            <a:ext cx="10881360" cy="1069848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accent6"/>
              </a:buClr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3167505" cy="310896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A0516C-31AF-A61D-7604-8F9A920B18AF}"/>
              </a:ext>
            </a:extLst>
          </p:cNvPr>
          <p:cNvSpPr txBox="1">
            <a:spLocks/>
          </p:cNvSpPr>
          <p:nvPr/>
        </p:nvSpPr>
        <p:spPr>
          <a:xfrm>
            <a:off x="850392" y="1372855"/>
            <a:ext cx="4604164" cy="331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Predicting ‘close’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7A8EA3-5689-10D5-DE20-EE4CD0C1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98" y="1982470"/>
            <a:ext cx="8110327" cy="40092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E46871C-DFC0-3C68-851B-DCDE656750F3}"/>
              </a:ext>
            </a:extLst>
          </p:cNvPr>
          <p:cNvSpPr txBox="1">
            <a:spLocks/>
          </p:cNvSpPr>
          <p:nvPr/>
        </p:nvSpPr>
        <p:spPr>
          <a:xfrm>
            <a:off x="9189026" y="3132527"/>
            <a:ext cx="3002975" cy="592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R2 Value: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0.9163</a:t>
            </a:r>
          </a:p>
        </p:txBody>
      </p:sp>
    </p:spTree>
    <p:extLst>
      <p:ext uri="{BB962C8B-B14F-4D97-AF65-F5344CB8AC3E}">
        <p14:creationId xmlns:p14="http://schemas.microsoft.com/office/powerpoint/2010/main" val="922763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32004"/>
            <a:ext cx="10881360" cy="1069848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accent6"/>
              </a:buClr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3167505" cy="310896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A0516C-31AF-A61D-7604-8F9A920B18AF}"/>
              </a:ext>
            </a:extLst>
          </p:cNvPr>
          <p:cNvSpPr txBox="1">
            <a:spLocks/>
          </p:cNvSpPr>
          <p:nvPr/>
        </p:nvSpPr>
        <p:spPr>
          <a:xfrm>
            <a:off x="921642" y="1372855"/>
            <a:ext cx="4604164" cy="331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Predicting ‘Return’ 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CB728-6EAD-B47E-F828-B2878A4F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51" y="1982469"/>
            <a:ext cx="8121075" cy="40145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6E15A2-D61B-B8FE-4622-E44132A4164C}"/>
              </a:ext>
            </a:extLst>
          </p:cNvPr>
          <p:cNvSpPr txBox="1">
            <a:spLocks/>
          </p:cNvSpPr>
          <p:nvPr/>
        </p:nvSpPr>
        <p:spPr>
          <a:xfrm>
            <a:off x="9189026" y="3132527"/>
            <a:ext cx="3002975" cy="592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R2 Value: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0.7965</a:t>
            </a:r>
          </a:p>
        </p:txBody>
      </p:sp>
    </p:spTree>
    <p:extLst>
      <p:ext uri="{BB962C8B-B14F-4D97-AF65-F5344CB8AC3E}">
        <p14:creationId xmlns:p14="http://schemas.microsoft.com/office/powerpoint/2010/main" val="339315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SUMMARY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1"/>
            <a:ext cx="7735824" cy="1931997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ARIMA works well on trends and adapts well to time-series, but XGB Regressor works best for specific daily fluctuations. </a:t>
            </a:r>
          </a:p>
          <a:p>
            <a:r>
              <a:rPr lang="en-US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Increased volume and value changes makes accurate prediction more difficult</a:t>
            </a:r>
          </a:p>
          <a:p>
            <a:endParaRPr lang="en-US" sz="1800" dirty="0">
              <a:solidFill>
                <a:schemeClr val="bg1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 Statement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Overview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Feature Curation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Exploration and Analysis - EDA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Model - Predictions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4" y="6178613"/>
            <a:ext cx="4343162" cy="256032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ypto Price Prediction: 'Valuation Models' Reveal Bitcoin 2022 Target">
            <a:extLst>
              <a:ext uri="{FF2B5EF4-FFF2-40B4-BE49-F238E27FC236}">
                <a16:creationId xmlns:a16="http://schemas.microsoft.com/office/drawing/2014/main" id="{7E3D2471-1902-1DED-C496-3168B4DBE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1"/>
            <a:ext cx="12192000" cy="6822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2228880"/>
          </a:xfrm>
        </p:spPr>
        <p:txBody>
          <a:bodyPr/>
          <a:lstStyle/>
          <a:p>
            <a:r>
              <a:rPr lang="en-US" dirty="0">
                <a:latin typeface="Inter"/>
              </a:rPr>
              <a:t>F</a:t>
            </a:r>
            <a:r>
              <a:rPr lang="en-US" b="0" i="0" u="none" strike="noStrike" dirty="0">
                <a:effectLst/>
                <a:latin typeface="Inter"/>
              </a:rPr>
              <a:t>undamental task in financial modeling is predicting how prices will behave in the near future.</a:t>
            </a:r>
          </a:p>
          <a:p>
            <a:r>
              <a:rPr lang="en-US" b="0" i="0" u="none" strike="noStrike" dirty="0">
                <a:effectLst/>
                <a:latin typeface="Inter"/>
              </a:rPr>
              <a:t>Cryptocurrency </a:t>
            </a:r>
            <a:r>
              <a:rPr lang="en-US" b="1" i="0" u="none" strike="noStrike" dirty="0">
                <a:effectLst/>
                <a:latin typeface="Inter"/>
              </a:rPr>
              <a:t>‘returns’</a:t>
            </a:r>
            <a:r>
              <a:rPr lang="en-US" b="0" i="0" u="none" strike="noStrike" dirty="0">
                <a:effectLst/>
                <a:latin typeface="Inter"/>
              </a:rPr>
              <a:t> </a:t>
            </a:r>
            <a:r>
              <a:rPr lang="en-US" b="1" i="0" u="none" strike="noStrike" dirty="0">
                <a:effectLst/>
                <a:latin typeface="Inter"/>
              </a:rPr>
              <a:t>prediction</a:t>
            </a:r>
            <a:r>
              <a:rPr lang="en-US" b="0" i="0" u="none" strike="noStrike" dirty="0">
                <a:effectLst/>
                <a:latin typeface="Inter"/>
              </a:rPr>
              <a:t> remains an open and extremely challenging forecasting task. This is a fascinating problem domain for the ML community given the </a:t>
            </a:r>
            <a:r>
              <a:rPr lang="en-US" b="1" i="0" u="none" strike="noStrike" dirty="0">
                <a:effectLst/>
                <a:latin typeface="Inter"/>
              </a:rPr>
              <a:t>extreme volatility</a:t>
            </a:r>
            <a:r>
              <a:rPr lang="en-US" b="0" i="0" u="none" strike="noStrike" dirty="0">
                <a:effectLst/>
                <a:latin typeface="Inter"/>
              </a:rPr>
              <a:t> of the assets, the </a:t>
            </a:r>
            <a:r>
              <a:rPr lang="en-US" b="1" i="0" u="none" strike="noStrike" dirty="0">
                <a:effectLst/>
                <a:latin typeface="Inter"/>
              </a:rPr>
              <a:t>non-stationary</a:t>
            </a:r>
            <a:r>
              <a:rPr lang="en-US" b="0" i="0" u="none" strike="noStrike" dirty="0">
                <a:effectLst/>
                <a:latin typeface="Inter"/>
              </a:rPr>
              <a:t> nature of the data, the </a:t>
            </a:r>
            <a:r>
              <a:rPr lang="en-US" b="1" i="0" u="none" strike="noStrike" dirty="0">
                <a:effectLst/>
                <a:latin typeface="Inter"/>
              </a:rPr>
              <a:t>market</a:t>
            </a:r>
            <a:r>
              <a:rPr lang="en-US" b="0" i="0" u="none" strike="noStrike" dirty="0">
                <a:effectLst/>
                <a:latin typeface="Inter"/>
              </a:rPr>
              <a:t> and </a:t>
            </a:r>
            <a:r>
              <a:rPr lang="en-US" b="1" i="0" u="none" strike="noStrike" dirty="0">
                <a:effectLst/>
                <a:latin typeface="Inter"/>
              </a:rPr>
              <a:t>meme manipulation</a:t>
            </a:r>
            <a:r>
              <a:rPr lang="en-US" b="0" i="0" u="none" strike="noStrike" dirty="0">
                <a:effectLst/>
                <a:latin typeface="Inter"/>
              </a:rPr>
              <a:t>, the </a:t>
            </a:r>
            <a:r>
              <a:rPr lang="en-US" b="1" i="0" u="none" strike="noStrike" dirty="0">
                <a:effectLst/>
                <a:latin typeface="Inter"/>
              </a:rPr>
              <a:t>correlation</a:t>
            </a:r>
            <a:r>
              <a:rPr lang="en-US" b="0" i="0" u="none" strike="noStrike" dirty="0">
                <a:effectLst/>
                <a:latin typeface="Inter"/>
              </a:rPr>
              <a:t> between assets and the very fast changing </a:t>
            </a:r>
            <a:r>
              <a:rPr lang="en-US" b="1" i="0" u="none" strike="noStrike" dirty="0">
                <a:effectLst/>
                <a:latin typeface="Inter"/>
              </a:rPr>
              <a:t>market conditions</a:t>
            </a:r>
            <a:r>
              <a:rPr lang="en-US" b="0" i="0" u="none" strike="noStrike" dirty="0">
                <a:effectLst/>
                <a:latin typeface="Inter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32004"/>
            <a:ext cx="10881360" cy="1069848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accent6"/>
              </a:buClr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Overview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Feature CuratioN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3167505" cy="310896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55DA2D8B-92F5-22B2-084C-934BCBC00DFD}"/>
              </a:ext>
            </a:extLst>
          </p:cNvPr>
          <p:cNvSpPr>
            <a:spLocks noGrp="1"/>
          </p:cNvSpPr>
          <p:nvPr/>
        </p:nvSpPr>
        <p:spPr>
          <a:xfrm>
            <a:off x="1203025" y="2148840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b="1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Description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8B004B5D-BB88-E446-FDC1-8BE748EFE8B6}"/>
              </a:ext>
            </a:extLst>
          </p:cNvPr>
          <p:cNvSpPr>
            <a:spLocks noGrp="1"/>
          </p:cNvSpPr>
          <p:nvPr/>
        </p:nvSpPr>
        <p:spPr>
          <a:xfrm>
            <a:off x="1207206" y="2907792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vert="horz" wrap="square" lIns="256032" tIns="201168" rIns="27432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9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 Identifiers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1 Target Column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14 Cryptos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24,236,806 rows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98AC0C5B-16A7-E317-7222-BF9FA26C0DC6}"/>
              </a:ext>
            </a:extLst>
          </p:cNvPr>
          <p:cNvSpPr>
            <a:spLocks noGrp="1"/>
          </p:cNvSpPr>
          <p:nvPr/>
        </p:nvSpPr>
        <p:spPr>
          <a:xfrm>
            <a:off x="3360618" y="2148840"/>
            <a:ext cx="2103120" cy="7040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b="1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Processing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77D9B67F-AD02-4BA5-209B-C91070303A72}"/>
              </a:ext>
            </a:extLst>
          </p:cNvPr>
          <p:cNvSpPr>
            <a:spLocks noGrp="1"/>
          </p:cNvSpPr>
          <p:nvPr/>
        </p:nvSpPr>
        <p:spPr>
          <a:xfrm>
            <a:off x="3367476" y="2907792"/>
            <a:ext cx="2093976" cy="1856232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 lIns="256032" tIns="201168" rIns="27432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Checked Missing or NA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had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filling gaps using .reindex method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7943319-72A9-8946-2FAF-B7D8E4992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298" y="2119686"/>
            <a:ext cx="2748065" cy="261862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B8379E6-1868-140D-0213-FA1E519634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4" t="14042" r="28341" b="7258"/>
          <a:stretch/>
        </p:blipFill>
        <p:spPr>
          <a:xfrm>
            <a:off x="5923593" y="2103905"/>
            <a:ext cx="2791609" cy="26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32004"/>
            <a:ext cx="10881360" cy="1069848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accent6"/>
              </a:buClr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Overview and Feature CuratioN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3167505" cy="310896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C3FA367-5C57-32BA-8222-1451551FA34D}"/>
              </a:ext>
            </a:extLst>
          </p:cNvPr>
          <p:cNvSpPr>
            <a:spLocks noGrp="1"/>
          </p:cNvSpPr>
          <p:nvPr/>
        </p:nvSpPr>
        <p:spPr>
          <a:xfrm>
            <a:off x="7226383" y="2122940"/>
            <a:ext cx="2103120" cy="7040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b="1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Curation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09D8647-9F99-A6FE-3EF4-393EE8F88FA1}"/>
              </a:ext>
            </a:extLst>
          </p:cNvPr>
          <p:cNvSpPr>
            <a:spLocks noGrp="1"/>
          </p:cNvSpPr>
          <p:nvPr/>
        </p:nvSpPr>
        <p:spPr>
          <a:xfrm>
            <a:off x="7228669" y="2881892"/>
            <a:ext cx="2093976" cy="1856232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 lIns="256032" tIns="201168" rIns="27432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Upper-Shadow and Lower-Shadow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Moving Averages for Open, Close, High, and Low</a:t>
            </a:r>
          </a:p>
        </p:txBody>
      </p:sp>
      <p:sp>
        <p:nvSpPr>
          <p:cNvPr id="7" name="Text Placeholder 80">
            <a:extLst>
              <a:ext uri="{FF2B5EF4-FFF2-40B4-BE49-F238E27FC236}">
                <a16:creationId xmlns:a16="http://schemas.microsoft.com/office/drawing/2014/main" id="{6A5D22C4-C831-A351-806E-894FC35F8A59}"/>
              </a:ext>
            </a:extLst>
          </p:cNvPr>
          <p:cNvSpPr>
            <a:spLocks noGrp="1"/>
          </p:cNvSpPr>
          <p:nvPr/>
        </p:nvSpPr>
        <p:spPr>
          <a:xfrm>
            <a:off x="9388939" y="2122941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b="1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Tw Cen MT" panose="020B0602020104020603" pitchFamily="34" charset="77"/>
                <a:ea typeface="Source Sans Pro" panose="020B0503030403020204" pitchFamily="34" charset="0"/>
              </a:rPr>
              <a:t>Feature Selection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9BDFE09-DF7B-CF70-15B0-228350018919}"/>
              </a:ext>
            </a:extLst>
          </p:cNvPr>
          <p:cNvSpPr>
            <a:spLocks noGrp="1"/>
          </p:cNvSpPr>
          <p:nvPr/>
        </p:nvSpPr>
        <p:spPr>
          <a:xfrm>
            <a:off x="9388939" y="2881892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vert="horz" wrap="square" lIns="256032" tIns="201168" rIns="27432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features are important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correlation between Open, Close, High, and Low 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5721F3-D5CD-4C16-7FFF-52CAC8EB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2" y="3429000"/>
            <a:ext cx="6201942" cy="27130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E7CB33-6DAA-12AF-5A26-F7CE993ED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98" y="1312279"/>
            <a:ext cx="6201942" cy="2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1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32004"/>
            <a:ext cx="10881360" cy="1069848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accent6"/>
              </a:buClr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Exploration and Analysis - EDA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3167505" cy="310896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7AE745-0695-7999-16DB-D7FCCADBA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3" y="2261937"/>
            <a:ext cx="5645694" cy="35490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FA0516C-31AF-A61D-7604-8F9A920B18AF}"/>
              </a:ext>
            </a:extLst>
          </p:cNvPr>
          <p:cNvSpPr txBox="1">
            <a:spLocks/>
          </p:cNvSpPr>
          <p:nvPr/>
        </p:nvSpPr>
        <p:spPr>
          <a:xfrm>
            <a:off x="1223478" y="1787411"/>
            <a:ext cx="4604164" cy="331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time series variations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53755B-A81A-498C-0E90-C4FD5F9ACDEE}"/>
              </a:ext>
            </a:extLst>
          </p:cNvPr>
          <p:cNvSpPr txBox="1">
            <a:spLocks/>
          </p:cNvSpPr>
          <p:nvPr/>
        </p:nvSpPr>
        <p:spPr>
          <a:xfrm>
            <a:off x="6747022" y="1540042"/>
            <a:ext cx="5007850" cy="5789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Correlation between cryptos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8C6352-B88D-C861-5CDA-905BE55C5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4" r="8999" b="11487"/>
          <a:stretch/>
        </p:blipFill>
        <p:spPr>
          <a:xfrm>
            <a:off x="6428100" y="2261937"/>
            <a:ext cx="5645694" cy="35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7853"/>
            <a:ext cx="9144000" cy="163196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cs typeface="Segoe UI Light" panose="020B0502040204020203" pitchFamily="34" charset="0"/>
              </a:rPr>
              <a:t>Machine Learning Model Predictions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Crypto can be complicated but predicting them is fun!</a:t>
            </a:r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45" y="23750"/>
            <a:ext cx="10881360" cy="1069848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accent6"/>
              </a:buClr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3167505" cy="310896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A0516C-31AF-A61D-7604-8F9A920B18AF}"/>
              </a:ext>
            </a:extLst>
          </p:cNvPr>
          <p:cNvSpPr txBox="1">
            <a:spLocks/>
          </p:cNvSpPr>
          <p:nvPr/>
        </p:nvSpPr>
        <p:spPr>
          <a:xfrm>
            <a:off x="1199101" y="1787411"/>
            <a:ext cx="4604164" cy="331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Predict VIA Stairstep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53755B-A81A-498C-0E90-C4FD5F9ACDEE}"/>
              </a:ext>
            </a:extLst>
          </p:cNvPr>
          <p:cNvSpPr txBox="1">
            <a:spLocks/>
          </p:cNvSpPr>
          <p:nvPr/>
        </p:nvSpPr>
        <p:spPr>
          <a:xfrm>
            <a:off x="6786533" y="1787411"/>
            <a:ext cx="4604164" cy="331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Predict VIA Traditional Train-Test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4">
                <a:extLst>
                  <a:ext uri="{FF2B5EF4-FFF2-40B4-BE49-F238E27FC236}">
                    <a16:creationId xmlns:a16="http://schemas.microsoft.com/office/drawing/2014/main" id="{CBF304CA-5505-C4AA-784E-C690CF814B99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199100" y="2298513"/>
                <a:ext cx="4896900" cy="3163824"/>
              </a:xfrm>
              <a:custGeom>
                <a:avLst/>
                <a:gdLst>
                  <a:gd name="connsiteX0" fmla="*/ 0 w 2093976"/>
                  <a:gd name="connsiteY0" fmla="*/ 0 h 1856232"/>
                  <a:gd name="connsiteX1" fmla="*/ 2093976 w 2093976"/>
                  <a:gd name="connsiteY1" fmla="*/ 0 h 1856232"/>
                  <a:gd name="connsiteX2" fmla="*/ 2093976 w 2093976"/>
                  <a:gd name="connsiteY2" fmla="*/ 1856232 h 1856232"/>
                  <a:gd name="connsiteX3" fmla="*/ 160471 w 2093976"/>
                  <a:gd name="connsiteY3" fmla="*/ 1856232 h 1856232"/>
                  <a:gd name="connsiteX4" fmla="*/ 0 w 2093976"/>
                  <a:gd name="connsiteY4" fmla="*/ 1695761 h 18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3976" h="1856232">
                    <a:moveTo>
                      <a:pt x="0" y="0"/>
                    </a:moveTo>
                    <a:lnTo>
                      <a:pt x="2093976" y="0"/>
                    </a:lnTo>
                    <a:lnTo>
                      <a:pt x="2093976" y="1856232"/>
                    </a:lnTo>
                    <a:lnTo>
                      <a:pt x="160471" y="1856232"/>
                    </a:lnTo>
                    <a:cubicBezTo>
                      <a:pt x="71845" y="1856232"/>
                      <a:pt x="0" y="1784387"/>
                      <a:pt x="0" y="1695761"/>
                    </a:cubicBezTo>
                    <a:close/>
                  </a:path>
                </a:pathLst>
              </a:custGeom>
              <a:ln w="12700">
                <a:solidFill>
                  <a:schemeClr val="bg1"/>
                </a:solidFill>
              </a:ln>
            </p:spPr>
            <p:txBody>
              <a:bodyPr vert="horz" wrap="square" lIns="256032" tIns="201168" rIns="27432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6"/>
                  </a:buClr>
                  <a:buFont typeface="Courier New" panose="02070309020205020404" pitchFamily="49" charset="0"/>
                  <a:buNone/>
                  <a:defRPr sz="14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685800" indent="-347472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Courier New" panose="02070309020205020404" pitchFamily="49" charset="0"/>
                  <a:buChar char="o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2pPr>
                <a:lvl3pPr marL="1143000" indent="-347472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Courier New" panose="02070309020205020404" pitchFamily="49" charset="0"/>
                  <a:buChar char="o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3pPr>
                <a:lvl4pPr marL="1600200" indent="-347472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Courier New" panose="02070309020205020404" pitchFamily="49" charset="0"/>
                  <a:buChar char="o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4pPr>
                <a:lvl5pPr marL="2057400" indent="-347472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Courier New" panose="02070309020205020404" pitchFamily="49" charset="0"/>
                  <a:buChar char="o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Predict the following week based on the Volume and Count values per hour of the the current week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Iterate a new xgboost regressor ‘weekly’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values mixed but successful for high trade coins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Bitcoin .95 and Ethereum .93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Showed slight trailing effect by nature of process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4">
                <a:extLst>
                  <a:ext uri="{FF2B5EF4-FFF2-40B4-BE49-F238E27FC236}">
                    <a16:creationId xmlns:a16="http://schemas.microsoft.com/office/drawing/2014/main" id="{CBF304CA-5505-C4AA-784E-C690CF814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00" y="2298513"/>
                <a:ext cx="4896900" cy="3163824"/>
              </a:xfrm>
              <a:custGeom>
                <a:avLst/>
                <a:gdLst>
                  <a:gd name="connsiteX0" fmla="*/ 0 w 2093976"/>
                  <a:gd name="connsiteY0" fmla="*/ 0 h 1856232"/>
                  <a:gd name="connsiteX1" fmla="*/ 2093976 w 2093976"/>
                  <a:gd name="connsiteY1" fmla="*/ 0 h 1856232"/>
                  <a:gd name="connsiteX2" fmla="*/ 2093976 w 2093976"/>
                  <a:gd name="connsiteY2" fmla="*/ 1856232 h 1856232"/>
                  <a:gd name="connsiteX3" fmla="*/ 160471 w 2093976"/>
                  <a:gd name="connsiteY3" fmla="*/ 1856232 h 1856232"/>
                  <a:gd name="connsiteX4" fmla="*/ 0 w 2093976"/>
                  <a:gd name="connsiteY4" fmla="*/ 1695761 h 18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3976" h="1856232">
                    <a:moveTo>
                      <a:pt x="0" y="0"/>
                    </a:moveTo>
                    <a:lnTo>
                      <a:pt x="2093976" y="0"/>
                    </a:lnTo>
                    <a:lnTo>
                      <a:pt x="2093976" y="1856232"/>
                    </a:lnTo>
                    <a:lnTo>
                      <a:pt x="160471" y="1856232"/>
                    </a:lnTo>
                    <a:cubicBezTo>
                      <a:pt x="71845" y="1856232"/>
                      <a:pt x="0" y="1784387"/>
                      <a:pt x="0" y="169576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7FC5984C-672C-66BE-1F23-E3EB4B73C08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505086" y="2298513"/>
                <a:ext cx="4896900" cy="3163824"/>
              </a:xfrm>
              <a:custGeom>
                <a:avLst/>
                <a:gdLst>
                  <a:gd name="connsiteX0" fmla="*/ 0 w 2093976"/>
                  <a:gd name="connsiteY0" fmla="*/ 0 h 1856232"/>
                  <a:gd name="connsiteX1" fmla="*/ 2093976 w 2093976"/>
                  <a:gd name="connsiteY1" fmla="*/ 0 h 1856232"/>
                  <a:gd name="connsiteX2" fmla="*/ 2093976 w 2093976"/>
                  <a:gd name="connsiteY2" fmla="*/ 1695761 h 1856232"/>
                  <a:gd name="connsiteX3" fmla="*/ 1933505 w 2093976"/>
                  <a:gd name="connsiteY3" fmla="*/ 1856232 h 1856232"/>
                  <a:gd name="connsiteX4" fmla="*/ 0 w 2093976"/>
                  <a:gd name="connsiteY4" fmla="*/ 1856232 h 18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3976" h="1856232">
                    <a:moveTo>
                      <a:pt x="0" y="0"/>
                    </a:moveTo>
                    <a:lnTo>
                      <a:pt x="2093976" y="0"/>
                    </a:lnTo>
                    <a:lnTo>
                      <a:pt x="2093976" y="1695761"/>
                    </a:lnTo>
                    <a:cubicBezTo>
                      <a:pt x="2093976" y="1784387"/>
                      <a:pt x="2022131" y="1856232"/>
                      <a:pt x="1933505" y="1856232"/>
                    </a:cubicBezTo>
                    <a:lnTo>
                      <a:pt x="0" y="1856232"/>
                    </a:lnTo>
                    <a:close/>
                  </a:path>
                </a:pathLst>
              </a:custGeom>
              <a:ln w="12700">
                <a:solidFill>
                  <a:schemeClr val="bg1"/>
                </a:solidFill>
              </a:ln>
            </p:spPr>
            <p:txBody>
              <a:bodyPr vert="horz" wrap="square" lIns="256032" tIns="201168" rIns="27432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accent6"/>
                  </a:buClr>
                  <a:buFont typeface="Courier New" panose="02070309020205020404" pitchFamily="49" charset="0"/>
                  <a:buNone/>
                  <a:defRPr sz="14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685800" indent="-347472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Courier New" panose="02070309020205020404" pitchFamily="49" charset="0"/>
                  <a:buChar char="o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2pPr>
                <a:lvl3pPr marL="1143000" indent="-347472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Courier New" panose="02070309020205020404" pitchFamily="49" charset="0"/>
                  <a:buChar char="o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3pPr>
                <a:lvl4pPr marL="1600200" indent="-347472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Courier New" panose="02070309020205020404" pitchFamily="49" charset="0"/>
                  <a:buChar char="o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4pPr>
                <a:lvl5pPr marL="2057400" indent="-347472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Courier New" panose="02070309020205020404" pitchFamily="49" charset="0"/>
                  <a:buChar char="o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Standard train test split for data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Got rid of daily values for all but Volume and Count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Included rolling average , min, and max based on 6-months and year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Fair performance on pre-November 2020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.63)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Accuracy diminishes on late-2020  (starts to give a constant value)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7FC5984C-672C-66BE-1F23-E3EB4B73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086" y="2298513"/>
                <a:ext cx="4896900" cy="3163824"/>
              </a:xfrm>
              <a:custGeom>
                <a:avLst/>
                <a:gdLst>
                  <a:gd name="connsiteX0" fmla="*/ 0 w 2093976"/>
                  <a:gd name="connsiteY0" fmla="*/ 0 h 1856232"/>
                  <a:gd name="connsiteX1" fmla="*/ 2093976 w 2093976"/>
                  <a:gd name="connsiteY1" fmla="*/ 0 h 1856232"/>
                  <a:gd name="connsiteX2" fmla="*/ 2093976 w 2093976"/>
                  <a:gd name="connsiteY2" fmla="*/ 1695761 h 1856232"/>
                  <a:gd name="connsiteX3" fmla="*/ 1933505 w 2093976"/>
                  <a:gd name="connsiteY3" fmla="*/ 1856232 h 1856232"/>
                  <a:gd name="connsiteX4" fmla="*/ 0 w 2093976"/>
                  <a:gd name="connsiteY4" fmla="*/ 1856232 h 18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3976" h="1856232">
                    <a:moveTo>
                      <a:pt x="0" y="0"/>
                    </a:moveTo>
                    <a:lnTo>
                      <a:pt x="2093976" y="0"/>
                    </a:lnTo>
                    <a:lnTo>
                      <a:pt x="2093976" y="1695761"/>
                    </a:lnTo>
                    <a:cubicBezTo>
                      <a:pt x="2093976" y="1784387"/>
                      <a:pt x="2022131" y="1856232"/>
                      <a:pt x="1933505" y="1856232"/>
                    </a:cubicBezTo>
                    <a:lnTo>
                      <a:pt x="0" y="1856232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58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32004"/>
            <a:ext cx="10881360" cy="1069848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accent6"/>
              </a:buClr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3167505" cy="310896"/>
          </a:xfrm>
        </p:spPr>
        <p:txBody>
          <a:bodyPr/>
          <a:lstStyle/>
          <a:p>
            <a:r>
              <a:rPr lang="en-US" dirty="0"/>
              <a:t>Time Series Forecasting of Cryptocurrencies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A0516C-31AF-A61D-7604-8F9A920B18AF}"/>
              </a:ext>
            </a:extLst>
          </p:cNvPr>
          <p:cNvSpPr txBox="1">
            <a:spLocks/>
          </p:cNvSpPr>
          <p:nvPr/>
        </p:nvSpPr>
        <p:spPr>
          <a:xfrm>
            <a:off x="2050095" y="1317991"/>
            <a:ext cx="9090912" cy="331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Predicting ‘close’ value - DogeCoin And Ethereum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EA0AD1-168C-6CF3-B171-3E2490C1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55" y="1890737"/>
            <a:ext cx="5557490" cy="33176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1D4BCC-DA3B-306C-D366-BC9FFE40873F}"/>
              </a:ext>
            </a:extLst>
          </p:cNvPr>
          <p:cNvSpPr txBox="1">
            <a:spLocks/>
          </p:cNvSpPr>
          <p:nvPr/>
        </p:nvSpPr>
        <p:spPr>
          <a:xfrm>
            <a:off x="2024935" y="5402978"/>
            <a:ext cx="3002975" cy="592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R2 Value: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0.93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F02E7B-25D4-2CDB-51C7-00434ED96B0A}"/>
              </a:ext>
            </a:extLst>
          </p:cNvPr>
          <p:cNvSpPr txBox="1">
            <a:spLocks/>
          </p:cNvSpPr>
          <p:nvPr/>
        </p:nvSpPr>
        <p:spPr>
          <a:xfrm>
            <a:off x="7664014" y="5402978"/>
            <a:ext cx="3002975" cy="592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R2 Value: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0.79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914B8-1759-0644-6E97-61220B77E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"/>
          <a:stretch/>
        </p:blipFill>
        <p:spPr>
          <a:xfrm>
            <a:off x="6400551" y="1890737"/>
            <a:ext cx="5529900" cy="331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23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3172</TotalTime>
  <Words>870</Words>
  <Application>Microsoft Macintosh PowerPoint</Application>
  <PresentationFormat>Widescreen</PresentationFormat>
  <Paragraphs>131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Inter</vt:lpstr>
      <vt:lpstr>Roboto</vt:lpstr>
      <vt:lpstr>Segoe UI Light</vt:lpstr>
      <vt:lpstr>Tw Cen MT</vt:lpstr>
      <vt:lpstr>Office Theme</vt:lpstr>
      <vt:lpstr>TIME SERIES FORECASTING OF CRYPTOCURRENCIES</vt:lpstr>
      <vt:lpstr>CONTENTS</vt:lpstr>
      <vt:lpstr>Problem Statement</vt:lpstr>
      <vt:lpstr>Data Overview and Feature CuratioN</vt:lpstr>
      <vt:lpstr>Data Overview and Feature CuratioN</vt:lpstr>
      <vt:lpstr>Data Exploration and Analysis - EDA</vt:lpstr>
      <vt:lpstr>Machine Learning Model Predictions</vt:lpstr>
      <vt:lpstr>Machine learning framework</vt:lpstr>
      <vt:lpstr>Machine learning framework</vt:lpstr>
      <vt:lpstr>Machine learning framework</vt:lpstr>
      <vt:lpstr>Machine learning framework</vt:lpstr>
      <vt:lpstr>Machine learning framework</vt:lpstr>
      <vt:lpstr>Machine learning framework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FORECASTING OF CRYPTOCURRENCIES</dc:title>
  <dc:creator>Shivam Mishra</dc:creator>
  <cp:lastModifiedBy>Shivam Mishra</cp:lastModifiedBy>
  <cp:revision>35</cp:revision>
  <dcterms:created xsi:type="dcterms:W3CDTF">2022-12-06T18:34:01Z</dcterms:created>
  <dcterms:modified xsi:type="dcterms:W3CDTF">2022-12-12T22:53:13Z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